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7" r:id="rId7"/>
    <p:sldId id="268"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FD3412-AAE7-ED8E-94A3-93F8BBC722BE}" v="7" dt="2024-02-22T05:46:57.875"/>
    <p1510:client id="{CC1A85E5-0545-959F-2F05-DC62E50F5F09}" v="104" dt="2024-02-21T10:03:29.3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4/17/2024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4/17/2024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4/17/2024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4/17/2024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4/17/2024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4/17/2024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4/17/2024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4/17/2024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4/17/2024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4/17/2024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4/17/2024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4/17/2024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4/17/2024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226241" y="1715678"/>
            <a:ext cx="12038031" cy="1206631"/>
          </a:xfrm>
        </p:spPr>
        <p:txBody>
          <a:bodyPr/>
          <a:lstStyle/>
          <a:p>
            <a:r>
              <a:rPr lang="en-US" b="1" dirty="0">
                <a:solidFill>
                  <a:schemeClr val="accent1"/>
                </a:solidFill>
                <a:latin typeface="Arial" panose="020B0604020202020204" pitchFamily="34" charset="0"/>
                <a:cs typeface="Arial" panose="020B0604020202020204" pitchFamily="34" charset="0"/>
              </a:rPr>
              <a:t>HEART DISEASE PREDICTION</a:t>
            </a:r>
          </a:p>
        </p:txBody>
      </p:sp>
      <p:sp>
        <p:nvSpPr>
          <p:cNvPr id="3" name="TextBox 2"/>
          <p:cNvSpPr txBox="1"/>
          <p:nvPr/>
        </p:nvSpPr>
        <p:spPr>
          <a:xfrm>
            <a:off x="226242" y="915469"/>
            <a:ext cx="12170623"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723871" y="3252865"/>
            <a:ext cx="9039066" cy="1323439"/>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pPr algn="l"/>
            <a:r>
              <a:rPr lang="en-US" sz="2000" b="1" dirty="0">
                <a:solidFill>
                  <a:schemeClr val="accent1">
                    <a:lumMod val="75000"/>
                  </a:schemeClr>
                </a:solidFill>
                <a:latin typeface="Arial"/>
                <a:cs typeface="Arial"/>
              </a:rPr>
              <a:t> Student Name: K.DIVYA – NM ID: </a:t>
            </a:r>
            <a:r>
              <a:rPr lang="en-IN" sz="2000" b="0" i="0" u="none" strike="noStrike" baseline="0" dirty="0">
                <a:solidFill>
                  <a:schemeClr val="accent5">
                    <a:lumMod val="50000"/>
                  </a:schemeClr>
                </a:solidFill>
                <a:latin typeface="Arial" panose="020B0604020202020204" pitchFamily="34" charset="0"/>
                <a:cs typeface="Arial" panose="020B0604020202020204" pitchFamily="34" charset="0"/>
              </a:rPr>
              <a:t>641174D606C1688951743FF3A72A0211</a:t>
            </a:r>
            <a:r>
              <a:rPr lang="en-IN" sz="2000" b="0" i="0" u="none" strike="noStrike" baseline="0" dirty="0">
                <a:solidFill>
                  <a:schemeClr val="accent5">
                    <a:lumMod val="50000"/>
                  </a:schemeClr>
                </a:solidFill>
                <a:latin typeface="Calibri" panose="020F0502020204030204" pitchFamily="34" charset="0"/>
              </a:rPr>
              <a:t> 	</a:t>
            </a:r>
            <a:r>
              <a:rPr lang="en-IN" sz="2000" b="0" i="0" u="none" strike="noStrike" baseline="0" dirty="0">
                <a:solidFill>
                  <a:schemeClr val="accent5">
                    <a:lumMod val="50000"/>
                  </a:schemeClr>
                </a:solidFill>
                <a:latin typeface="Arial" panose="020B0604020202020204" pitchFamily="34" charset="0"/>
                <a:cs typeface="Arial" panose="020B0604020202020204" pitchFamily="34" charset="0"/>
              </a:rPr>
              <a:t>                                              au950021135013</a:t>
            </a:r>
          </a:p>
          <a:p>
            <a:r>
              <a:rPr lang="en-US" sz="2000" b="1" dirty="0">
                <a:solidFill>
                  <a:schemeClr val="accent1">
                    <a:lumMod val="75000"/>
                  </a:schemeClr>
                </a:solidFill>
                <a:latin typeface="Arial"/>
                <a:cs typeface="Arial"/>
              </a:rPr>
              <a:t> College Name: ANNA UNIVERSITY REGIONAL CAMPUS TIRUNELVELI</a:t>
            </a:r>
          </a:p>
        </p:txBody>
      </p:sp>
      <p:sp>
        <p:nvSpPr>
          <p:cNvPr id="5" name="TextBox 4"/>
          <p:cNvSpPr txBox="1"/>
          <p:nvPr/>
        </p:nvSpPr>
        <p:spPr>
          <a:xfrm>
            <a:off x="1723871" y="5186598"/>
            <a:ext cx="8259580" cy="40011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 </a:t>
            </a:r>
            <a:r>
              <a:rPr lang="en-US" sz="2000" b="1" dirty="0" err="1">
                <a:solidFill>
                  <a:schemeClr val="accent1">
                    <a:lumMod val="75000"/>
                  </a:schemeClr>
                </a:solidFill>
                <a:latin typeface="Arial" pitchFamily="34" charset="0"/>
                <a:cs typeface="Arial" pitchFamily="34" charset="0"/>
              </a:rPr>
              <a:t>Ramar</a:t>
            </a:r>
            <a:r>
              <a:rPr lang="en-US" sz="2000" b="1" dirty="0">
                <a:solidFill>
                  <a:schemeClr val="accent1">
                    <a:lumMod val="75000"/>
                  </a:schemeClr>
                </a:solidFill>
                <a:latin typeface="Arial" pitchFamily="34" charset="0"/>
                <a:cs typeface="Arial" pitchFamily="34" charset="0"/>
              </a:rPr>
              <a:t> Bose</a:t>
            </a:r>
          </a:p>
        </p:txBody>
      </p:sp>
      <p:sp>
        <p:nvSpPr>
          <p:cNvPr id="6"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614597" y="2110153"/>
            <a:ext cx="11152682" cy="4365598"/>
          </a:xfrm>
        </p:spPr>
        <p:txBody>
          <a:bodyPr>
            <a:normAutofit lnSpcReduction="10000"/>
          </a:bodyPr>
          <a:lstStyle/>
          <a:p>
            <a:pPr algn="l"/>
            <a:r>
              <a:rPr lang="en-US" sz="2600" dirty="0">
                <a:latin typeface="Arial" panose="020B0604020202020204" pitchFamily="34" charset="0"/>
                <a:cs typeface="Arial" panose="020B0604020202020204" pitchFamily="34" charset="0"/>
              </a:rPr>
              <a:t>See discussions, stats, and author profiles for this publication at: https://www.researchgate.net/publication/331589020</a:t>
            </a:r>
          </a:p>
          <a:p>
            <a:pPr algn="l"/>
            <a:r>
              <a:rPr lang="en-US" sz="2600" dirty="0">
                <a:latin typeface="Arial" panose="020B0604020202020204" pitchFamily="34" charset="0"/>
                <a:cs typeface="Arial" panose="020B0604020202020204" pitchFamily="34" charset="0"/>
              </a:rPr>
              <a:t>Heart Disease Prediction System</a:t>
            </a:r>
          </a:p>
          <a:p>
            <a:pPr algn="l"/>
            <a:r>
              <a:rPr lang="en-US" sz="2600" dirty="0">
                <a:latin typeface="Arial" panose="020B0604020202020204" pitchFamily="34" charset="0"/>
                <a:cs typeface="Arial" panose="020B0604020202020204" pitchFamily="34" charset="0"/>
              </a:rPr>
              <a:t>Research Proposal · March 2019</a:t>
            </a:r>
          </a:p>
          <a:p>
            <a:pPr algn="l"/>
            <a:r>
              <a:rPr lang="en-US" sz="2600" dirty="0">
                <a:latin typeface="Arial" panose="020B0604020202020204" pitchFamily="34" charset="0"/>
                <a:cs typeface="Arial" panose="020B0604020202020204" pitchFamily="34" charset="0"/>
              </a:rPr>
              <a:t>CITATIONS</a:t>
            </a:r>
          </a:p>
          <a:p>
            <a:pPr algn="l"/>
            <a:r>
              <a:rPr lang="en-US" sz="2600" dirty="0">
                <a:latin typeface="Arial" panose="020B0604020202020204" pitchFamily="34" charset="0"/>
                <a:cs typeface="Arial" panose="020B0604020202020204" pitchFamily="34" charset="0"/>
              </a:rPr>
              <a:t>2</a:t>
            </a:r>
          </a:p>
          <a:p>
            <a:pPr algn="l"/>
            <a:r>
              <a:rPr lang="en-US" sz="2600" dirty="0">
                <a:latin typeface="Arial" panose="020B0604020202020204" pitchFamily="34" charset="0"/>
                <a:cs typeface="Arial" panose="020B0604020202020204" pitchFamily="34" charset="0"/>
              </a:rPr>
              <a:t>Heart disease prediction using machine learning</a:t>
            </a:r>
          </a:p>
          <a:p>
            <a:pPr algn="l"/>
            <a:r>
              <a:rPr lang="en-US" sz="2600" dirty="0">
                <a:latin typeface="Arial" panose="020B0604020202020204" pitchFamily="34" charset="0"/>
                <a:cs typeface="Arial" panose="020B0604020202020204" pitchFamily="34" charset="0"/>
              </a:rPr>
              <a:t>algorithms</a:t>
            </a:r>
          </a:p>
          <a:p>
            <a:pPr algn="l"/>
            <a:r>
              <a:rPr lang="en-US" sz="2600" dirty="0">
                <a:latin typeface="Arial" panose="020B0604020202020204" pitchFamily="34" charset="0"/>
                <a:cs typeface="Arial" panose="020B0604020202020204" pitchFamily="34" charset="0"/>
              </a:rPr>
              <a:t>To cite this article: Harshit Jindal et al 2021 IOP Conf. Ser.: Mater. Sci. Eng. 1022 012072</a:t>
            </a: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2600" dirty="0">
                <a:latin typeface="Arial" panose="020B0604020202020204" pitchFamily="34" charset="0"/>
                <a:cs typeface="Arial" panose="020B0604020202020204" pitchFamily="34" charset="0"/>
              </a:rPr>
              <a:t>Heart Disease can be managed effectively with the combination of lifestyle changes ,medicines and in some </a:t>
            </a:r>
            <a:r>
              <a:rPr lang="en-US" sz="2600" dirty="0" err="1">
                <a:latin typeface="Arial" panose="020B0604020202020204" pitchFamily="34" charset="0"/>
                <a:cs typeface="Arial" panose="020B0604020202020204" pitchFamily="34" charset="0"/>
              </a:rPr>
              <a:t>cases,surgery</a:t>
            </a:r>
            <a:r>
              <a:rPr lang="en-US" sz="2600" dirty="0">
                <a:latin typeface="Arial" panose="020B0604020202020204" pitchFamily="34" charset="0"/>
                <a:cs typeface="Arial" panose="020B0604020202020204" pitchFamily="34" charset="0"/>
              </a:rPr>
              <a:t> with the right </a:t>
            </a:r>
            <a:r>
              <a:rPr lang="en-US" sz="2600" dirty="0" err="1">
                <a:latin typeface="Arial" panose="020B0604020202020204" pitchFamily="34" charset="0"/>
                <a:cs typeface="Arial" panose="020B0604020202020204" pitchFamily="34" charset="0"/>
              </a:rPr>
              <a:t>treatment,the</a:t>
            </a:r>
            <a:r>
              <a:rPr lang="en-US" sz="2600" dirty="0">
                <a:latin typeface="Arial" panose="020B0604020202020204" pitchFamily="34" charset="0"/>
                <a:cs typeface="Arial" panose="020B0604020202020204" pitchFamily="34" charset="0"/>
              </a:rPr>
              <a:t> symptoms of heart disease can be reduced and the functioning of the heart </a:t>
            </a:r>
            <a:r>
              <a:rPr lang="en-US" sz="2600" dirty="0" err="1">
                <a:latin typeface="Arial" panose="020B0604020202020204" pitchFamily="34" charset="0"/>
                <a:cs typeface="Arial" panose="020B0604020202020204" pitchFamily="34" charset="0"/>
              </a:rPr>
              <a:t>improved.The</a:t>
            </a:r>
            <a:r>
              <a:rPr lang="en-US" sz="2600" dirty="0">
                <a:latin typeface="Arial" panose="020B0604020202020204" pitchFamily="34" charset="0"/>
                <a:cs typeface="Arial" panose="020B0604020202020204" pitchFamily="34" charset="0"/>
              </a:rPr>
              <a:t> predicted results can be used to prevent and thus reduce the cost for surgical treatment and other expensive.</a:t>
            </a:r>
          </a:p>
          <a:p>
            <a:pPr algn="l">
              <a:buFont typeface="Arial" pitchFamily="34" charset="0"/>
              <a:buChar char="•"/>
            </a:pPr>
            <a:r>
              <a:rPr lang="en-US" sz="2600" dirty="0">
                <a:latin typeface="Arial" panose="020B0604020202020204" pitchFamily="34" charset="0"/>
                <a:cs typeface="Arial" panose="020B0604020202020204" pitchFamily="34" charset="0"/>
              </a:rPr>
              <a:t>The aim is to create reliable tools for early detection and prevention of heart-related ailments.</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2600" dirty="0">
                <a:latin typeface="Arial" panose="020B0604020202020204" pitchFamily="34" charset="0"/>
                <a:cs typeface="Arial" panose="020B0604020202020204" pitchFamily="34" charset="0"/>
              </a:rPr>
              <a:t>To predict the heart attack disease</a:t>
            </a:r>
          </a:p>
          <a:p>
            <a:pPr algn="l"/>
            <a:endParaRPr lang="en-US" sz="2600" dirty="0">
              <a:latin typeface="Arial" panose="020B0604020202020204" pitchFamily="34" charset="0"/>
              <a:cs typeface="Arial" panose="020B0604020202020204" pitchFamily="34" charset="0"/>
            </a:endParaRPr>
          </a:p>
          <a:p>
            <a:pPr algn="l">
              <a:buFont typeface="Arial" pitchFamily="34" charset="0"/>
              <a:buChar char="•"/>
            </a:pPr>
            <a:r>
              <a:rPr lang="en-US" sz="2600" dirty="0">
                <a:latin typeface="Arial" panose="020B0604020202020204" pitchFamily="34" charset="0"/>
                <a:cs typeface="Arial" panose="020B0604020202020204" pitchFamily="34" charset="0"/>
              </a:rPr>
              <a:t>It helps in reducing treatment costs by providing effective treatments.</a:t>
            </a:r>
          </a:p>
          <a:p>
            <a:pPr algn="l">
              <a:buFont typeface="Arial" pitchFamily="34" charset="0"/>
              <a:buChar char="•"/>
            </a:pPr>
            <a:endParaRPr lang="en-US" sz="2600" dirty="0">
              <a:latin typeface="Arial" panose="020B0604020202020204" pitchFamily="34" charset="0"/>
              <a:cs typeface="Arial" panose="020B0604020202020204" pitchFamily="34" charset="0"/>
            </a:endParaRPr>
          </a:p>
          <a:p>
            <a:pPr algn="l">
              <a:buFont typeface="Arial" pitchFamily="34" charset="0"/>
              <a:buChar char="•"/>
            </a:pPr>
            <a:r>
              <a:rPr lang="en-US" sz="2600" dirty="0">
                <a:latin typeface="Arial" panose="020B0604020202020204" pitchFamily="34" charset="0"/>
                <a:cs typeface="Arial" panose="020B0604020202020204" pitchFamily="34" charset="0"/>
              </a:rPr>
              <a:t>To find the parameters values in prediction like accuracy, elapsed time</a:t>
            </a:r>
          </a:p>
          <a:p>
            <a:pPr algn="l"/>
            <a:r>
              <a:rPr lang="en-US" sz="2600" dirty="0">
                <a:latin typeface="Arial" panose="020B0604020202020204" pitchFamily="34" charset="0"/>
                <a:cs typeface="Arial" panose="020B0604020202020204" pitchFamily="34" charset="0"/>
              </a:rPr>
              <a:t>And energy consumption</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2600" dirty="0">
                <a:latin typeface="Arial" panose="020B0604020202020204" pitchFamily="34" charset="0"/>
                <a:cs typeface="Arial" panose="020B0604020202020204" pitchFamily="34" charset="0"/>
              </a:rPr>
              <a:t>Random Forest Classifier: Random forest are ensemble learning methods that combine multiple decision </a:t>
            </a:r>
            <a:r>
              <a:rPr lang="en-US" sz="2600" dirty="0" err="1">
                <a:latin typeface="Arial" panose="020B0604020202020204" pitchFamily="34" charset="0"/>
                <a:cs typeface="Arial" panose="020B0604020202020204" pitchFamily="34" charset="0"/>
              </a:rPr>
              <a:t>trees.They</a:t>
            </a:r>
            <a:r>
              <a:rPr lang="en-US" sz="2600" dirty="0">
                <a:latin typeface="Arial" panose="020B0604020202020204" pitchFamily="34" charset="0"/>
                <a:cs typeface="Arial" panose="020B0604020202020204" pitchFamily="34" charset="0"/>
              </a:rPr>
              <a:t> are robust, handle noisy data and can capture complex relationships</a:t>
            </a:r>
          </a:p>
          <a:p>
            <a:pPr algn="l">
              <a:buFont typeface="Arial" pitchFamily="34" charset="0"/>
              <a:buChar char="•"/>
            </a:pPr>
            <a:endParaRPr lang="en-US" sz="2600" dirty="0">
              <a:latin typeface="Arial" panose="020B0604020202020204" pitchFamily="34" charset="0"/>
              <a:cs typeface="Arial" panose="020B0604020202020204" pitchFamily="34" charset="0"/>
            </a:endParaRPr>
          </a:p>
          <a:p>
            <a:pPr algn="l">
              <a:buFont typeface="Arial" pitchFamily="34" charset="0"/>
              <a:buChar char="•"/>
            </a:pPr>
            <a:r>
              <a:rPr lang="en-US" sz="2600" dirty="0">
                <a:latin typeface="Arial" panose="020B0604020202020204" pitchFamily="34" charset="0"/>
                <a:cs typeface="Arial" panose="020B0604020202020204" pitchFamily="34" charset="0"/>
              </a:rPr>
              <a:t>K Nearest Neighbors (K-NN): K-NN is a simple effective algorithm. It classifies data points based on </a:t>
            </a:r>
            <a:r>
              <a:rPr lang="en-US" sz="2600" dirty="0" err="1">
                <a:latin typeface="Arial" panose="020B0604020202020204" pitchFamily="34" charset="0"/>
                <a:cs typeface="Arial" panose="020B0604020202020204" pitchFamily="34" charset="0"/>
              </a:rPr>
              <a:t>tha</a:t>
            </a:r>
            <a:r>
              <a:rPr lang="en-US" sz="2600" dirty="0">
                <a:latin typeface="Arial" panose="020B0604020202020204" pitchFamily="34" charset="0"/>
                <a:cs typeface="Arial" panose="020B0604020202020204" pitchFamily="34" charset="0"/>
              </a:rPr>
              <a:t> majority class among their K nearest neighbors.</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614597" y="2110153"/>
            <a:ext cx="11152682" cy="4365598"/>
          </a:xfrm>
        </p:spPr>
        <p:txBody>
          <a:bodyPr>
            <a:normAutofit/>
          </a:bodyPr>
          <a:lstStyle/>
          <a:p>
            <a:pPr algn="l"/>
            <a:r>
              <a:rPr lang="en-IN" sz="1800" b="0" i="0" u="none" strike="noStrike" baseline="0" dirty="0">
                <a:solidFill>
                  <a:srgbClr val="000000"/>
                </a:solidFill>
                <a:latin typeface="Times New Roman" panose="02020603050405020304" pitchFamily="18" charset="0"/>
              </a:rPr>
              <a:t>https://github.com/DivyaK-013/NAAN-MUDHALVAN-PROJECT-HEART-DISEASE-PREDICTION.git </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2397446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6" name="Subtitle 5">
            <a:extLst>
              <a:ext uri="{FF2B5EF4-FFF2-40B4-BE49-F238E27FC236}">
                <a16:creationId xmlns:a16="http://schemas.microsoft.com/office/drawing/2014/main" id="{38E8653D-1130-51D3-7167-6529A49A0FE3}"/>
              </a:ext>
            </a:extLst>
          </p:cNvPr>
          <p:cNvSpPr>
            <a:spLocks noGrp="1"/>
          </p:cNvSpPr>
          <p:nvPr>
            <p:ph type="subTitle" idx="1"/>
          </p:nvPr>
        </p:nvSpPr>
        <p:spPr>
          <a:xfrm>
            <a:off x="614597" y="2110153"/>
            <a:ext cx="11152682" cy="4365598"/>
          </a:xfrm>
        </p:spPr>
        <p:txBody>
          <a:bodyPr>
            <a:normAutofit/>
          </a:bodyPr>
          <a:lstStyle/>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8" name="Screen Recording 7">
            <a:hlinkClick r:id="" action="ppaction://media"/>
            <a:extLst>
              <a:ext uri="{FF2B5EF4-FFF2-40B4-BE49-F238E27FC236}">
                <a16:creationId xmlns:a16="http://schemas.microsoft.com/office/drawing/2014/main" id="{CBC251F5-A371-C63E-A7AE-AD1DB575BDE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552721582"/>
      </p:ext>
    </p:extLst>
  </p:cSld>
  <p:clrMapOvr>
    <a:masterClrMapping/>
  </p:clrMapOvr>
  <mc:AlternateContent xmlns:mc="http://schemas.openxmlformats.org/markup-compatibility/2006">
    <mc:Choice xmlns:p14="http://schemas.microsoft.com/office/powerpoint/2010/main" Requires="p14">
      <p:transition spd="slow" p14:dur="2000" advTm="60498"/>
    </mc:Choice>
    <mc:Fallback>
      <p:transition spd="slow" advTm="60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46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id="{94DA3713-F268-A917-D3B2-A7DE94A30A9F}"/>
              </a:ext>
            </a:extLst>
          </p:cNvPr>
          <p:cNvSpPr>
            <a:spLocks noGrp="1"/>
          </p:cNvSpPr>
          <p:nvPr>
            <p:ph type="subTitle" idx="1"/>
          </p:nvPr>
        </p:nvSpPr>
        <p:spPr>
          <a:xfrm>
            <a:off x="614597" y="2110153"/>
            <a:ext cx="11152682" cy="4365598"/>
          </a:xfrm>
        </p:spPr>
        <p:txBody>
          <a:bodyPr>
            <a:normAutofit/>
          </a:bodyPr>
          <a:lstStyle/>
          <a:p>
            <a:pPr algn="l"/>
            <a:r>
              <a:rPr lang="en-US" sz="2600" dirty="0">
                <a:latin typeface="Arial" panose="020B0604020202020204" pitchFamily="34" charset="0"/>
                <a:cs typeface="Arial" panose="020B0604020202020204" pitchFamily="34" charset="0"/>
              </a:rPr>
              <a:t>Correlation-based Feature Subset Selection method with the Best First Search has been carried out to select the most significant features. It has been discovered that all of the features are not strongly connected and that a combination of just 14 features (age, gender, smoking, obesity, diet, physical activity, stress, chest pain type, previous chest pain, blood pressure diastolic, diabetes, troponin, ECG, and target) significantly contribute to the prediction of heart disease. Finally, the datasets containing his research has provided a comprehensive study of patient characteristics for heart all features and selected features are used to develop seven AI (logistic regression, Naïve Bayes, K-NN, SVM, decision tree, random forest, and MLP) methods</a:t>
            </a:r>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3" name="Subtitle 2">
            <a:extLst>
              <a:ext uri="{FF2B5EF4-FFF2-40B4-BE49-F238E27FC236}">
                <a16:creationId xmlns:a16="http://schemas.microsoft.com/office/drawing/2014/main" id="{70A7EE49-04E8-AF7D-7FAC-E3259C11C1E9}"/>
              </a:ext>
            </a:extLst>
          </p:cNvPr>
          <p:cNvSpPr>
            <a:spLocks noGrp="1"/>
          </p:cNvSpPr>
          <p:nvPr>
            <p:ph type="subTitle" idx="1"/>
          </p:nvPr>
        </p:nvSpPr>
        <p:spPr>
          <a:xfrm>
            <a:off x="329938" y="2045616"/>
            <a:ext cx="10338062" cy="3212184"/>
          </a:xfrm>
        </p:spPr>
        <p:txBody>
          <a:bodyPr/>
          <a:lstStyle/>
          <a:p>
            <a:r>
              <a:rPr lang="en-US" dirty="0"/>
              <a:t>Precision Medicine: Future approaches to predicting heart disease will likely rely more on precision medicine. This concept involves tailoring medical care, including prevention strategies, to individual differences in people's genes, environments, and lifestyles.</a:t>
            </a:r>
          </a:p>
          <a:p>
            <a:r>
              <a:rPr lang="en-US" dirty="0"/>
              <a:t>Collaboration and Research: Collaboration between researchers, clinicians, and data scientists is essential. Continued research, validation, and refinement of prediction models will drive progress in heart disease prevention and management.</a:t>
            </a:r>
            <a:endParaRPr lang="en-IN" dirty="0"/>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207</TotalTime>
  <Words>635</Words>
  <Application>Microsoft Office PowerPoint</Application>
  <PresentationFormat>Widescreen</PresentationFormat>
  <Paragraphs>59</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HEART DISEASE PREDICTION</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Surya K</cp:lastModifiedBy>
  <cp:revision>79</cp:revision>
  <dcterms:created xsi:type="dcterms:W3CDTF">2021-04-26T07:43:48Z</dcterms:created>
  <dcterms:modified xsi:type="dcterms:W3CDTF">2024-04-17T13:34:32Z</dcterms:modified>
</cp:coreProperties>
</file>

<file path=docProps/thumbnail.jpeg>
</file>